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418" r:id="rId3"/>
    <p:sldId id="382" r:id="rId4"/>
    <p:sldId id="400" r:id="rId5"/>
    <p:sldId id="384" r:id="rId6"/>
    <p:sldId id="385" r:id="rId7"/>
    <p:sldId id="401" r:id="rId8"/>
    <p:sldId id="402" r:id="rId9"/>
    <p:sldId id="403" r:id="rId10"/>
    <p:sldId id="406" r:id="rId11"/>
    <p:sldId id="408" r:id="rId12"/>
    <p:sldId id="409" r:id="rId13"/>
    <p:sldId id="410" r:id="rId14"/>
    <p:sldId id="411" r:id="rId15"/>
    <p:sldId id="407" r:id="rId16"/>
    <p:sldId id="460" r:id="rId17"/>
    <p:sldId id="404" r:id="rId18"/>
    <p:sldId id="417" r:id="rId19"/>
    <p:sldId id="373" r:id="rId20"/>
    <p:sldId id="380" r:id="rId21"/>
    <p:sldId id="393" r:id="rId22"/>
    <p:sldId id="386" r:id="rId23"/>
    <p:sldId id="394" r:id="rId24"/>
    <p:sldId id="456" r:id="rId25"/>
    <p:sldId id="419" r:id="rId26"/>
    <p:sldId id="420" r:id="rId27"/>
    <p:sldId id="421" r:id="rId28"/>
    <p:sldId id="424" r:id="rId29"/>
    <p:sldId id="457" r:id="rId30"/>
    <p:sldId id="458" r:id="rId31"/>
    <p:sldId id="459" r:id="rId32"/>
    <p:sldId id="377" r:id="rId33"/>
    <p:sldId id="462" r:id="rId34"/>
    <p:sldId id="39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4660"/>
  </p:normalViewPr>
  <p:slideViewPr>
    <p:cSldViewPr>
      <p:cViewPr>
        <p:scale>
          <a:sx n="76" d="100"/>
          <a:sy n="76" d="100"/>
        </p:scale>
        <p:origin x="-12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0E4B-904F-4732-8963-706AF433B94E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45638-4978-4296-9041-C9ACC42E9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du@itgardencorp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meister.com/35941558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CMLP2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134320" cy="1470025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Идеальный </a:t>
            </a:r>
            <a:r>
              <a:rPr lang="en-US" sz="4000" b="1" dirty="0" smtClean="0"/>
              <a:t>E-mail </a:t>
            </a:r>
            <a:r>
              <a:rPr lang="ru-RU" sz="4000" b="1" dirty="0" smtClean="0"/>
              <a:t>маркетинг</a:t>
            </a:r>
            <a:endParaRPr lang="ru-RU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6500858" cy="457203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Ведущие: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Евгений Новиков</a:t>
            </a: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Начало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smtClean="0">
                <a:solidFill>
                  <a:schemeClr val="tx1"/>
                </a:solidFill>
              </a:rPr>
              <a:t>20</a:t>
            </a:r>
            <a:r>
              <a:rPr lang="ru-RU" sz="2800" dirty="0" smtClean="0">
                <a:solidFill>
                  <a:schemeClr val="tx1"/>
                </a:solidFill>
              </a:rPr>
              <a:t>:10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>
              <a:hlinkClick r:id="rId2"/>
            </a:endParaRPr>
          </a:p>
          <a:p>
            <a:endParaRPr lang="ru-RU" dirty="0" smtClean="0"/>
          </a:p>
        </p:txBody>
      </p:sp>
      <p:pic>
        <p:nvPicPr>
          <p:cNvPr id="4" name="Picture 3" descr="c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348880"/>
            <a:ext cx="5257800" cy="18620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кита маркетинга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Market</a:t>
            </a:r>
          </a:p>
          <a:p>
            <a:pPr lvl="1"/>
            <a:r>
              <a:rPr lang="ru-RU" sz="2800" dirty="0" smtClean="0"/>
              <a:t>Ваша Целевая Аудитория</a:t>
            </a:r>
            <a:endParaRPr lang="en-US" sz="2800" dirty="0" smtClean="0"/>
          </a:p>
          <a:p>
            <a:r>
              <a:rPr lang="en-US" sz="3200" dirty="0" smtClean="0"/>
              <a:t>Message</a:t>
            </a:r>
            <a:endParaRPr lang="ru-RU" sz="3200" dirty="0" smtClean="0"/>
          </a:p>
          <a:p>
            <a:pPr lvl="1"/>
            <a:r>
              <a:rPr lang="ru-RU" sz="2800" dirty="0" smtClean="0"/>
              <a:t>Ваше предложение (Оффер, УТП)</a:t>
            </a:r>
            <a:endParaRPr lang="en-US" sz="2800" dirty="0" smtClean="0"/>
          </a:p>
          <a:p>
            <a:r>
              <a:rPr lang="en-US" sz="3200" dirty="0" smtClean="0"/>
              <a:t>Media</a:t>
            </a:r>
            <a:endParaRPr lang="ru-RU" sz="3200" dirty="0" smtClean="0"/>
          </a:p>
          <a:p>
            <a:pPr lvl="1"/>
            <a:r>
              <a:rPr lang="ru-RU" sz="2800" dirty="0" smtClean="0"/>
              <a:t>Канал донесения Оффера до ЦА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95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Принцип последовательности</a:t>
            </a:r>
            <a:endParaRPr lang="ru-RU" dirty="0"/>
          </a:p>
        </p:txBody>
      </p:sp>
      <p:pic>
        <p:nvPicPr>
          <p:cNvPr id="4" name="Content Placeholder 3" descr="posledov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071678"/>
            <a:ext cx="8229600" cy="3343499"/>
          </a:xfrm>
        </p:spPr>
      </p:pic>
    </p:spTree>
    <p:extLst>
      <p:ext uri="{BB962C8B-B14F-4D97-AF65-F5344CB8AC3E}">
        <p14:creationId xmlns:p14="http://schemas.microsoft.com/office/powerpoint/2010/main" val="186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Последовательность в </a:t>
            </a:r>
            <a:r>
              <a:rPr lang="en-US" dirty="0" smtClean="0"/>
              <a:t>Enter</a:t>
            </a:r>
            <a:endParaRPr lang="ru-RU" dirty="0"/>
          </a:p>
        </p:txBody>
      </p:sp>
      <p:pic>
        <p:nvPicPr>
          <p:cNvPr id="4" name="Content Placeholder 3" descr="posledov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24377"/>
            <a:ext cx="8229600" cy="4077608"/>
          </a:xfrm>
        </p:spPr>
      </p:pic>
    </p:spTree>
    <p:extLst>
      <p:ext uri="{BB962C8B-B14F-4D97-AF65-F5344CB8AC3E}">
        <p14:creationId xmlns:p14="http://schemas.microsoft.com/office/powerpoint/2010/main" val="28678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Последовательность в </a:t>
            </a:r>
            <a:r>
              <a:rPr lang="en-US" dirty="0" err="1"/>
              <a:t>i</a:t>
            </a:r>
            <a:r>
              <a:rPr lang="en-US" dirty="0" err="1" smtClean="0"/>
              <a:t>Cover</a:t>
            </a:r>
            <a:endParaRPr lang="ru-RU" dirty="0"/>
          </a:p>
        </p:txBody>
      </p:sp>
      <p:pic>
        <p:nvPicPr>
          <p:cNvPr id="4" name="Content Placeholder 3" descr="posledov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71343"/>
            <a:ext cx="8229600" cy="3983676"/>
          </a:xfrm>
        </p:spPr>
      </p:pic>
    </p:spTree>
    <p:extLst>
      <p:ext uri="{BB962C8B-B14F-4D97-AF65-F5344CB8AC3E}">
        <p14:creationId xmlns:p14="http://schemas.microsoft.com/office/powerpoint/2010/main" val="15935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Последовательность </a:t>
            </a:r>
            <a:r>
              <a:rPr lang="en-US" dirty="0" smtClean="0"/>
              <a:t>Aple-ru.ru</a:t>
            </a:r>
            <a:endParaRPr lang="ru-RU" dirty="0"/>
          </a:p>
        </p:txBody>
      </p:sp>
      <p:pic>
        <p:nvPicPr>
          <p:cNvPr id="4" name="Content Placeholder 3" descr="posledov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34466"/>
            <a:ext cx="8229600" cy="3857431"/>
          </a:xfrm>
        </p:spPr>
      </p:pic>
    </p:spTree>
    <p:extLst>
      <p:ext uri="{BB962C8B-B14F-4D97-AF65-F5344CB8AC3E}">
        <p14:creationId xmlns:p14="http://schemas.microsoft.com/office/powerpoint/2010/main" val="16005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Принцип последовательности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Человек с какой-то потребностью</a:t>
            </a:r>
          </a:p>
          <a:p>
            <a:r>
              <a:rPr lang="ru-RU" sz="2800" dirty="0" smtClean="0"/>
              <a:t>Запрос в поисковой системе (или без запроса)</a:t>
            </a:r>
          </a:p>
          <a:p>
            <a:r>
              <a:rPr lang="ru-RU" sz="2800" dirty="0" smtClean="0"/>
              <a:t>Оффер</a:t>
            </a:r>
          </a:p>
          <a:p>
            <a:pPr lvl="1"/>
            <a:r>
              <a:rPr lang="ru-RU" sz="2400" dirty="0" smtClean="0"/>
              <a:t>Объявление</a:t>
            </a:r>
          </a:p>
          <a:p>
            <a:pPr lvl="1"/>
            <a:r>
              <a:rPr lang="ru-RU" sz="2400" dirty="0" smtClean="0"/>
              <a:t>Подписная страница</a:t>
            </a:r>
            <a:endParaRPr lang="ru-RU" sz="2400" dirty="0" smtClean="0"/>
          </a:p>
          <a:p>
            <a:pPr lvl="1"/>
            <a:r>
              <a:rPr lang="en-US" sz="2400" dirty="0" smtClean="0"/>
              <a:t>E</a:t>
            </a:r>
            <a:r>
              <a:rPr lang="ru-RU" sz="2400" dirty="0" smtClean="0"/>
              <a:t>-</a:t>
            </a:r>
            <a:r>
              <a:rPr lang="en-US" sz="2400" dirty="0" smtClean="0"/>
              <a:t>mail </a:t>
            </a:r>
            <a:r>
              <a:rPr lang="ru-RU" sz="2400" dirty="0" smtClean="0"/>
              <a:t>цепочка</a:t>
            </a:r>
          </a:p>
          <a:p>
            <a:pPr lvl="1"/>
            <a:r>
              <a:rPr lang="ru-RU" sz="2400" dirty="0" smtClean="0"/>
              <a:t>Продуктовая страница</a:t>
            </a:r>
            <a:endParaRPr lang="ru-RU" sz="2400" dirty="0"/>
          </a:p>
          <a:p>
            <a:pPr lvl="1"/>
            <a:r>
              <a:rPr lang="ru-RU" sz="2400" dirty="0" smtClean="0"/>
              <a:t>Оператор</a:t>
            </a:r>
          </a:p>
          <a:p>
            <a:r>
              <a:rPr lang="ru-RU" sz="2800" b="1" dirty="0" smtClean="0"/>
              <a:t>Деньги</a:t>
            </a:r>
          </a:p>
        </p:txBody>
      </p:sp>
    </p:spTree>
    <p:extLst>
      <p:ext uri="{BB962C8B-B14F-4D97-AF65-F5344CB8AC3E}">
        <p14:creationId xmlns:p14="http://schemas.microsoft.com/office/powerpoint/2010/main" val="31173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Воронка клиентов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621256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воронки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Трафик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</a:t>
                      </a:r>
                      <a:r>
                        <a:rPr lang="ru-RU" b="1" dirty="0" smtClean="0"/>
                        <a:t>целевого</a:t>
                      </a:r>
                      <a:r>
                        <a:rPr lang="ru-RU" dirty="0" smtClean="0"/>
                        <a:t> посетителя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Минилендинг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e-mail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E-mail </a:t>
                      </a:r>
                      <a:r>
                        <a:rPr lang="ru-RU" dirty="0" smtClean="0"/>
                        <a:t>цепочка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Сформировать</a:t>
                      </a:r>
                      <a:r>
                        <a:rPr lang="ru-RU" baseline="0" dirty="0" smtClean="0"/>
                        <a:t> доверие и актуализировать потребность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Лендинг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телефон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Звонок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согласие на встречу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Звонок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Подтвердить встречу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Встреча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информацию для</a:t>
                      </a:r>
                      <a:r>
                        <a:rPr lang="ru-RU" baseline="0" dirty="0" smtClean="0"/>
                        <a:t> КП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Встреча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Подписать договор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Предоплата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предоплату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Оплата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полную оплату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Обратная связь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кейс,</a:t>
                      </a:r>
                      <a:r>
                        <a:rPr lang="ru-RU" baseline="0" dirty="0" smtClean="0"/>
                        <a:t> отзыв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Повторная покупка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516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Путь от проблемы к покупке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625057"/>
              </p:ext>
            </p:extLst>
          </p:nvPr>
        </p:nvGraphicFramePr>
        <p:xfrm>
          <a:off x="457200" y="1600200"/>
          <a:ext cx="8229600" cy="4940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40887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 рекламы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запроса</a:t>
                      </a:r>
                      <a:endParaRPr lang="ru-RU" dirty="0"/>
                    </a:p>
                  </a:txBody>
                  <a:tcPr/>
                </a:tc>
              </a:tr>
              <a:tr h="640887">
                <a:tc>
                  <a:txBody>
                    <a:bodyPr/>
                    <a:lstStyle/>
                    <a:p>
                      <a:r>
                        <a:rPr lang="ru-RU" dirty="0" smtClean="0"/>
                        <a:t>1. У</a:t>
                      </a:r>
                      <a:r>
                        <a:rPr lang="ru-RU" baseline="0" dirty="0" smtClean="0"/>
                        <a:t> меня нет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Медийная,</a:t>
                      </a:r>
                      <a:r>
                        <a:rPr lang="ru-RU" baseline="0" dirty="0" smtClean="0"/>
                        <a:t> ТВ реклама, </a:t>
                      </a:r>
                      <a:r>
                        <a:rPr lang="ru-RU" baseline="0" dirty="0" err="1" smtClean="0"/>
                        <a:t>наружка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Охват: 100</a:t>
                      </a:r>
                      <a:r>
                        <a:rPr lang="en-US" baseline="0" dirty="0" smtClean="0"/>
                        <a:t>%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0887">
                <a:tc>
                  <a:txBody>
                    <a:bodyPr/>
                    <a:lstStyle/>
                    <a:p>
                      <a:r>
                        <a:rPr lang="ru-RU" dirty="0" smtClean="0"/>
                        <a:t>2. Осознание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Медийная, ТВ, радио,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наружка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Охват 50</a:t>
                      </a:r>
                      <a:r>
                        <a:rPr lang="en-US" baseline="0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«как</a:t>
                      </a:r>
                      <a:r>
                        <a:rPr lang="ru-RU" baseline="0" dirty="0" smtClean="0"/>
                        <a:t> посмотреть передачу Голос?»</a:t>
                      </a:r>
                      <a:endParaRPr lang="ru-RU" dirty="0"/>
                    </a:p>
                  </a:txBody>
                  <a:tcPr/>
                </a:tc>
              </a:tr>
              <a:tr h="6408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</a:t>
                      </a:r>
                      <a:r>
                        <a:rPr lang="ru-RU" b="1" baseline="0" dirty="0" smtClean="0"/>
                        <a:t> Поиск решения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Медийная,</a:t>
                      </a:r>
                      <a:r>
                        <a:rPr lang="ru-RU" b="1" baseline="0" dirty="0" smtClean="0"/>
                        <a:t> ТВ, радио, </a:t>
                      </a:r>
                      <a:r>
                        <a:rPr lang="en-US" b="1" baseline="0" dirty="0" smtClean="0"/>
                        <a:t>e-mail </a:t>
                      </a:r>
                      <a:r>
                        <a:rPr lang="ru-RU" b="1" baseline="0" dirty="0" smtClean="0"/>
                        <a:t>маркетинг, таргет, </a:t>
                      </a:r>
                      <a:r>
                        <a:rPr lang="en-US" b="1" baseline="0" dirty="0" smtClean="0"/>
                        <a:t>SEO</a:t>
                      </a:r>
                      <a:r>
                        <a:rPr lang="ru-RU" b="1" baseline="0" dirty="0" smtClean="0"/>
                        <a:t>, тизер</a:t>
                      </a: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baseline="0" dirty="0" smtClean="0"/>
                        <a:t>Охват 20</a:t>
                      </a:r>
                      <a:r>
                        <a:rPr lang="en-US" b="1" baseline="0" dirty="0" smtClean="0"/>
                        <a:t>%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«какой телевизор лучше купить?»</a:t>
                      </a:r>
                      <a:endParaRPr lang="ru-RU" b="1" dirty="0"/>
                    </a:p>
                  </a:txBody>
                  <a:tcPr/>
                </a:tc>
              </a:tr>
              <a:tr h="640887">
                <a:tc>
                  <a:txBody>
                    <a:bodyPr/>
                    <a:lstStyle/>
                    <a:p>
                      <a:r>
                        <a:rPr lang="ru-RU" dirty="0" smtClean="0"/>
                        <a:t>4. Поиск</a:t>
                      </a:r>
                      <a:r>
                        <a:rPr lang="ru-RU" baseline="0" dirty="0" smtClean="0"/>
                        <a:t> поставщика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Контекстная, медийная, таргетированная</a:t>
                      </a:r>
                      <a:r>
                        <a:rPr lang="ru-RU" baseline="0" dirty="0" smtClean="0"/>
                        <a:t>, </a:t>
                      </a:r>
                      <a:r>
                        <a:rPr lang="en-US" baseline="0" dirty="0" smtClean="0"/>
                        <a:t>SEO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«где купить телевизор?»</a:t>
                      </a:r>
                      <a:endParaRPr lang="ru-RU" dirty="0"/>
                    </a:p>
                  </a:txBody>
                  <a:tcPr/>
                </a:tc>
              </a:tr>
              <a:tr h="640887">
                <a:tc>
                  <a:txBody>
                    <a:bodyPr/>
                    <a:lstStyle/>
                    <a:p>
                      <a:r>
                        <a:rPr lang="ru-RU" dirty="0" smtClean="0"/>
                        <a:t>5. Покупка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Контекст, </a:t>
                      </a:r>
                      <a:r>
                        <a:rPr lang="ru-RU" dirty="0" err="1" smtClean="0"/>
                        <a:t>таргет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ретаргет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</a:t>
                      </a:r>
                      <a:r>
                        <a:rPr lang="en-US" dirty="0" err="1" smtClean="0"/>
                        <a:t>samsung</a:t>
                      </a:r>
                      <a:r>
                        <a:rPr lang="en-US" baseline="0" dirty="0" smtClean="0"/>
                        <a:t> 320-n HDTV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Юлмарт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0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Напишите </a:t>
            </a:r>
            <a:r>
              <a:rPr lang="ru-RU" sz="3200" dirty="0" smtClean="0"/>
              <a:t>3 проблемы, которые пытаются </a:t>
            </a:r>
            <a:r>
              <a:rPr lang="ru-RU" sz="3200" dirty="0" smtClean="0"/>
              <a:t>решить </a:t>
            </a:r>
            <a:r>
              <a:rPr lang="ru-RU" sz="3200" dirty="0" smtClean="0"/>
              <a:t>ваши клиенты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058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персонажей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вашей целевой аудитории есть совершенно разные персонажи, для которых ИНТЕРЕСНЫ совершенно разные предложения</a:t>
            </a:r>
          </a:p>
          <a:p>
            <a:r>
              <a:rPr lang="ru-RU" dirty="0" smtClean="0"/>
              <a:t>Поэтому всю ЦА необходимо поделить на сегменты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91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Давайте знакомиться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11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Идеальная модель продаж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3900" dirty="0" smtClean="0"/>
              <a:t>Целевая аудитория </a:t>
            </a:r>
            <a:r>
              <a:rPr lang="ru-RU" sz="3900" dirty="0" smtClean="0">
                <a:sym typeface="Wingdings"/>
              </a:rPr>
              <a:t></a:t>
            </a:r>
            <a:endParaRPr lang="ru-RU" sz="3900" dirty="0">
              <a:sym typeface="Wingdings"/>
            </a:endParaRPr>
          </a:p>
          <a:p>
            <a:pPr marL="514350" indent="-514350">
              <a:buNone/>
            </a:pPr>
            <a:r>
              <a:rPr lang="ru-RU" sz="3900" dirty="0" smtClean="0">
                <a:sym typeface="Wingdings"/>
              </a:rPr>
              <a:t>Персонаж </a:t>
            </a:r>
            <a:r>
              <a:rPr lang="ru-RU" sz="3900" dirty="0">
                <a:sym typeface="Wingdings"/>
              </a:rPr>
              <a:t></a:t>
            </a:r>
          </a:p>
          <a:p>
            <a:pPr marL="514350" indent="-514350">
              <a:buNone/>
            </a:pPr>
            <a:r>
              <a:rPr lang="ru-RU" sz="3900" dirty="0" smtClean="0">
                <a:sym typeface="Wingdings"/>
              </a:rPr>
              <a:t>Потребности </a:t>
            </a:r>
          </a:p>
          <a:p>
            <a:pPr marL="514350" indent="-514350">
              <a:buNone/>
            </a:pPr>
            <a:r>
              <a:rPr lang="ru-RU" sz="3900" dirty="0" smtClean="0">
                <a:sym typeface="Wingdings"/>
              </a:rPr>
              <a:t>Критерии удовлетворения</a:t>
            </a:r>
          </a:p>
          <a:p>
            <a:pPr marL="514350" indent="-514350">
              <a:buNone/>
            </a:pPr>
            <a:r>
              <a:rPr lang="ru-RU" sz="3900" dirty="0" smtClean="0">
                <a:sym typeface="Wingdings"/>
              </a:rPr>
              <a:t>Выгоды </a:t>
            </a:r>
          </a:p>
          <a:p>
            <a:pPr marL="514350" indent="-514350">
              <a:buNone/>
            </a:pPr>
            <a:r>
              <a:rPr lang="ru-RU" sz="3900" dirty="0" smtClean="0">
                <a:sym typeface="Wingdings"/>
              </a:rPr>
              <a:t>Гипотезы идеального 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40499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Персонажи для каминов для дачи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Категория 1 (владельцы домов)</a:t>
            </a:r>
          </a:p>
          <a:p>
            <a:pPr lvl="1"/>
            <a:r>
              <a:rPr lang="ru-RU" dirty="0" smtClean="0"/>
              <a:t>Персонаж 1 (мужчина, постоянно живет)</a:t>
            </a:r>
          </a:p>
          <a:p>
            <a:pPr lvl="1"/>
            <a:r>
              <a:rPr lang="ru-RU" dirty="0"/>
              <a:t>Персонаж </a:t>
            </a:r>
            <a:r>
              <a:rPr lang="ru-RU" dirty="0" smtClean="0"/>
              <a:t>2 (хозяйка, набегами)</a:t>
            </a:r>
            <a:endParaRPr lang="ru-RU" dirty="0"/>
          </a:p>
          <a:p>
            <a:pPr lvl="1"/>
            <a:r>
              <a:rPr lang="ru-RU" dirty="0"/>
              <a:t>Персонаж </a:t>
            </a:r>
            <a:r>
              <a:rPr lang="ru-RU" dirty="0" smtClean="0"/>
              <a:t>3 (только на лето)</a:t>
            </a:r>
          </a:p>
          <a:p>
            <a:r>
              <a:rPr lang="ru-RU" dirty="0" smtClean="0"/>
              <a:t>Категория 2 (посредники)</a:t>
            </a:r>
          </a:p>
          <a:p>
            <a:pPr lvl="1"/>
            <a:r>
              <a:rPr lang="ru-RU" dirty="0"/>
              <a:t>Персонаж </a:t>
            </a:r>
            <a:r>
              <a:rPr lang="ru-RU" dirty="0" smtClean="0"/>
              <a:t>4 (дизайнер)</a:t>
            </a:r>
          </a:p>
          <a:p>
            <a:pPr lvl="1"/>
            <a:r>
              <a:rPr lang="ru-RU" dirty="0"/>
              <a:t>Персонаж </a:t>
            </a:r>
            <a:r>
              <a:rPr lang="ru-RU" dirty="0" smtClean="0"/>
              <a:t>5 (прораб)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9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Карта персонажей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Зарегистрироваться в </a:t>
            </a:r>
            <a:r>
              <a:rPr lang="en-US" dirty="0" smtClean="0"/>
              <a:t>mindmeister.com</a:t>
            </a:r>
            <a:endParaRPr lang="ru-RU" dirty="0" smtClean="0"/>
          </a:p>
          <a:p>
            <a:r>
              <a:rPr lang="ru-RU" dirty="0" smtClean="0"/>
              <a:t>Открыть ссылку </a:t>
            </a:r>
            <a:r>
              <a:rPr lang="en-US" dirty="0" smtClean="0">
                <a:hlinkClick r:id="rId2"/>
              </a:rPr>
              <a:t>mindmeister.com/359415580</a:t>
            </a:r>
            <a:endParaRPr lang="en-US" dirty="0" smtClean="0"/>
          </a:p>
          <a:p>
            <a:r>
              <a:rPr lang="ru-RU" dirty="0" smtClean="0"/>
              <a:t>Внизу посередине «Квадрат со стрелкой» - «</a:t>
            </a:r>
            <a:r>
              <a:rPr lang="en-US" dirty="0" smtClean="0"/>
              <a:t>Clone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Открыть и отредактировать карту в своем аккаунте</a:t>
            </a:r>
          </a:p>
          <a:p>
            <a:r>
              <a:rPr lang="ru-RU" b="1" dirty="0"/>
              <a:t>Сделать ее </a:t>
            </a:r>
            <a:r>
              <a:rPr lang="ru-RU" b="1" dirty="0" smtClean="0"/>
              <a:t>доступной. </a:t>
            </a:r>
            <a:r>
              <a:rPr lang="ru-RU" dirty="0" smtClean="0"/>
              <a:t>Внизу </a:t>
            </a:r>
            <a:r>
              <a:rPr lang="ru-RU" dirty="0" smtClean="0"/>
              <a:t>«</a:t>
            </a:r>
            <a:r>
              <a:rPr lang="en-US" dirty="0" smtClean="0"/>
              <a:t>Share this map</a:t>
            </a:r>
            <a:r>
              <a:rPr lang="ru-RU" dirty="0" smtClean="0"/>
              <a:t>» </a:t>
            </a:r>
            <a:r>
              <a:rPr lang="en-US" dirty="0" smtClean="0"/>
              <a:t>- </a:t>
            </a:r>
            <a:r>
              <a:rPr lang="ru-RU" dirty="0" smtClean="0"/>
              <a:t>«</a:t>
            </a:r>
            <a:r>
              <a:rPr lang="en-US" dirty="0" smtClean="0"/>
              <a:t>Public</a:t>
            </a:r>
            <a:r>
              <a:rPr lang="ru-RU" dirty="0" smtClean="0"/>
              <a:t>»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549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каждого персонажа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Особенности</a:t>
            </a:r>
          </a:p>
          <a:p>
            <a:pPr lvl="1"/>
            <a:r>
              <a:rPr lang="ru-RU" dirty="0" smtClean="0"/>
              <a:t>Кто такой?</a:t>
            </a:r>
            <a:endParaRPr lang="ru-RU" dirty="0" smtClean="0"/>
          </a:p>
          <a:p>
            <a:r>
              <a:rPr lang="ru-RU" dirty="0" smtClean="0"/>
              <a:t>Потребности</a:t>
            </a:r>
          </a:p>
          <a:p>
            <a:pPr lvl="1"/>
            <a:r>
              <a:rPr lang="ru-RU" dirty="0" smtClean="0"/>
              <a:t>Что хочет? </a:t>
            </a:r>
            <a:r>
              <a:rPr lang="ru-RU" dirty="0" smtClean="0"/>
              <a:t>А з</a:t>
            </a:r>
            <a:r>
              <a:rPr lang="ru-RU" dirty="0" smtClean="0"/>
              <a:t>ачем? А зачем?</a:t>
            </a:r>
            <a:endParaRPr lang="ru-RU" dirty="0" smtClean="0"/>
          </a:p>
          <a:p>
            <a:r>
              <a:rPr lang="ru-RU" dirty="0" smtClean="0"/>
              <a:t>Важные </a:t>
            </a:r>
            <a:r>
              <a:rPr lang="ru-RU" dirty="0" smtClean="0"/>
              <a:t>критерии</a:t>
            </a:r>
          </a:p>
          <a:p>
            <a:pPr lvl="1"/>
            <a:r>
              <a:rPr lang="ru-RU" dirty="0" smtClean="0"/>
              <a:t>Как он это хочет? На каких условиях?</a:t>
            </a:r>
            <a:endParaRPr lang="ru-RU" dirty="0" smtClean="0"/>
          </a:p>
          <a:p>
            <a:r>
              <a:rPr lang="ru-RU" dirty="0" smtClean="0"/>
              <a:t>Второстепенные критерии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070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Напишите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Ниша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Персонаж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Потребность (проблема)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3 критерия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8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Выгоды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Потребности и критерии – вопросы клиента.</a:t>
            </a:r>
          </a:p>
          <a:p>
            <a:pPr marL="0" indent="0">
              <a:buNone/>
            </a:pPr>
            <a:r>
              <a:rPr lang="ru-RU" dirty="0" smtClean="0"/>
              <a:t>Выгоды – ответы на эти вопросы.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Для потребностей </a:t>
            </a:r>
            <a:r>
              <a:rPr lang="ru-RU" dirty="0" smtClean="0"/>
              <a:t>- почти так же и звучат.</a:t>
            </a:r>
          </a:p>
          <a:p>
            <a:r>
              <a:rPr lang="ru-RU" dirty="0" smtClean="0"/>
              <a:t>Для каждого критерия - 3 варианта выгод.</a:t>
            </a:r>
          </a:p>
          <a:p>
            <a:r>
              <a:rPr lang="ru-RU" dirty="0" smtClean="0"/>
              <a:t>Пишем только </a:t>
            </a:r>
            <a:r>
              <a:rPr lang="ru-RU" b="1" dirty="0" smtClean="0"/>
              <a:t>суть</a:t>
            </a:r>
            <a:r>
              <a:rPr lang="ru-RU" dirty="0" smtClean="0"/>
              <a:t>, без художественной формулировки.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474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потребность и выгоду для потребности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8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критерий и 3 выгоды для критерия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8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Выделение ключевых выгод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Обсудить с напарником</a:t>
            </a:r>
          </a:p>
          <a:p>
            <a:r>
              <a:rPr lang="ru-RU" dirty="0" smtClean="0"/>
              <a:t>Обсудить с друзьями</a:t>
            </a:r>
          </a:p>
          <a:p>
            <a:r>
              <a:rPr lang="ru-RU" dirty="0" smtClean="0"/>
              <a:t>Спросить в форумах, группах, где ЦА</a:t>
            </a:r>
          </a:p>
          <a:p>
            <a:r>
              <a:rPr lang="ru-RU" dirty="0" smtClean="0"/>
              <a:t>Прозвонить/встретиться с текущими клиентами</a:t>
            </a:r>
          </a:p>
        </p:txBody>
      </p:sp>
    </p:spTree>
    <p:extLst>
      <p:ext uri="{BB962C8B-B14F-4D97-AF65-F5344CB8AC3E}">
        <p14:creationId xmlns:p14="http://schemas.microsoft.com/office/powerpoint/2010/main" val="2431085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</a:t>
            </a:r>
            <a:r>
              <a:rPr lang="ru-RU" dirty="0" smtClean="0"/>
              <a:t>3 возражения Вашего персонажа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Группа для совместной работы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Вступите в группу ВКонтакте прямо </a:t>
            </a:r>
            <a:r>
              <a:rPr lang="ru-RU" dirty="0" smtClean="0"/>
              <a:t>сейчас: </a:t>
            </a:r>
            <a:r>
              <a:rPr lang="en-US" dirty="0" smtClean="0">
                <a:hlinkClick r:id="rId2"/>
              </a:rPr>
              <a:t>vk.com/</a:t>
            </a:r>
            <a:r>
              <a:rPr lang="en-US" dirty="0" err="1" smtClean="0">
                <a:hlinkClick r:id="rId2"/>
              </a:rPr>
              <a:t>CMEmail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Живьем в Москве – оставьте комментарий к посту «Москва»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Онлайн</a:t>
            </a:r>
            <a:r>
              <a:rPr lang="ru-RU" dirty="0"/>
              <a:t> – оставьте комментарий к </a:t>
            </a:r>
            <a:r>
              <a:rPr lang="ru-RU" dirty="0" smtClean="0"/>
              <a:t>посту «Онлайн»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Живьем в другом городе – оставьте пост на стене с городом</a:t>
            </a:r>
          </a:p>
        </p:txBody>
      </p:sp>
    </p:spTree>
    <p:extLst>
      <p:ext uri="{BB962C8B-B14F-4D97-AF65-F5344CB8AC3E}">
        <p14:creationId xmlns:p14="http://schemas.microsoft.com/office/powerpoint/2010/main" val="2873827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Возражения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Долго</a:t>
            </a:r>
            <a:endParaRPr lang="ru-RU" dirty="0"/>
          </a:p>
          <a:p>
            <a:r>
              <a:rPr lang="ru-RU" dirty="0" smtClean="0"/>
              <a:t>Дорого / дешево</a:t>
            </a:r>
          </a:p>
          <a:p>
            <a:r>
              <a:rPr lang="ru-RU" dirty="0"/>
              <a:t>Сложно </a:t>
            </a:r>
            <a:r>
              <a:rPr lang="ru-RU" dirty="0" smtClean="0"/>
              <a:t>выбрать</a:t>
            </a:r>
            <a:endParaRPr lang="ru-RU" dirty="0"/>
          </a:p>
          <a:p>
            <a:r>
              <a:rPr lang="ru-RU" dirty="0"/>
              <a:t>С</a:t>
            </a:r>
            <a:r>
              <a:rPr lang="ru-RU" dirty="0" smtClean="0"/>
              <a:t>ложно </a:t>
            </a:r>
            <a:r>
              <a:rPr lang="ru-RU" dirty="0"/>
              <a:t>пользоваться</a:t>
            </a:r>
          </a:p>
          <a:p>
            <a:r>
              <a:rPr lang="ru-RU" dirty="0" smtClean="0"/>
              <a:t>Не </a:t>
            </a:r>
            <a:r>
              <a:rPr lang="ru-RU" dirty="0"/>
              <a:t>сейчас</a:t>
            </a:r>
          </a:p>
          <a:p>
            <a:r>
              <a:rPr lang="ru-RU" dirty="0" smtClean="0"/>
              <a:t>Вам можно доверять? Это точно работает/качественно?</a:t>
            </a:r>
            <a:endParaRPr lang="ru-RU" dirty="0"/>
          </a:p>
          <a:p>
            <a:r>
              <a:rPr lang="ru-RU" dirty="0"/>
              <a:t>Н</a:t>
            </a:r>
            <a:r>
              <a:rPr lang="ru-RU" dirty="0" smtClean="0"/>
              <a:t>епонятный результат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1679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</a:t>
            </a:r>
            <a:r>
              <a:rPr lang="ru-RU" dirty="0" smtClean="0"/>
              <a:t>1 возражение и 1 аргумент для закрытия возражения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1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Скопировать </a:t>
            </a:r>
            <a:r>
              <a:rPr lang="ru-RU" dirty="0" smtClean="0"/>
              <a:t>карту персонажей</a:t>
            </a:r>
          </a:p>
          <a:p>
            <a:r>
              <a:rPr lang="ru-RU" dirty="0" smtClean="0"/>
              <a:t>Написать нишу</a:t>
            </a:r>
          </a:p>
          <a:p>
            <a:r>
              <a:rPr lang="ru-RU" dirty="0" smtClean="0"/>
              <a:t>Описать персонажей (1, 2, 3+)</a:t>
            </a:r>
            <a:endParaRPr lang="ru-RU" dirty="0" smtClean="0"/>
          </a:p>
          <a:p>
            <a:r>
              <a:rPr lang="ru-RU" dirty="0" smtClean="0"/>
              <a:t>Написать </a:t>
            </a:r>
            <a:r>
              <a:rPr lang="ru-RU" dirty="0"/>
              <a:t>выгоду для каждой </a:t>
            </a:r>
            <a:r>
              <a:rPr lang="ru-RU" dirty="0" smtClean="0"/>
              <a:t>потребности</a:t>
            </a:r>
          </a:p>
          <a:p>
            <a:r>
              <a:rPr lang="ru-RU" dirty="0" smtClean="0"/>
              <a:t>Написать </a:t>
            </a:r>
            <a:r>
              <a:rPr lang="ru-RU" dirty="0"/>
              <a:t>3 выгоды для каждого </a:t>
            </a:r>
            <a:r>
              <a:rPr lang="ru-RU" dirty="0" smtClean="0"/>
              <a:t>критерия</a:t>
            </a:r>
          </a:p>
          <a:p>
            <a:r>
              <a:rPr lang="ru-RU" dirty="0" smtClean="0"/>
              <a:t>Выделить </a:t>
            </a:r>
            <a:r>
              <a:rPr lang="ru-RU" dirty="0"/>
              <a:t>«жирным» ключевые </a:t>
            </a:r>
            <a:r>
              <a:rPr lang="ru-RU" dirty="0" smtClean="0"/>
              <a:t>выгоды</a:t>
            </a:r>
          </a:p>
          <a:p>
            <a:r>
              <a:rPr lang="ru-RU" dirty="0" smtClean="0"/>
              <a:t>Написать </a:t>
            </a:r>
            <a:r>
              <a:rPr lang="ru-RU" dirty="0"/>
              <a:t>7 </a:t>
            </a:r>
            <a:r>
              <a:rPr lang="ru-RU" dirty="0" smtClean="0"/>
              <a:t>возражений и закрытие к каждому возражению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3738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Заполните анкету:</a:t>
            </a:r>
          </a:p>
          <a:p>
            <a:r>
              <a:rPr lang="ru-RU" dirty="0"/>
              <a:t>Ниша</a:t>
            </a:r>
          </a:p>
          <a:p>
            <a:r>
              <a:rPr lang="ru-RU" dirty="0"/>
              <a:t>Продукты</a:t>
            </a:r>
          </a:p>
          <a:p>
            <a:r>
              <a:rPr lang="ru-RU" dirty="0"/>
              <a:t>Размер базы</a:t>
            </a:r>
          </a:p>
          <a:p>
            <a:r>
              <a:rPr lang="ru-RU" dirty="0"/>
              <a:t>Периодичность текущих рассылок</a:t>
            </a:r>
          </a:p>
          <a:p>
            <a:r>
              <a:rPr lang="ru-RU" dirty="0"/>
              <a:t>Предполагаемый бюджет на рекламу на первый месяц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1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Невозможно не сделать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Объединитесь в двойки для совместной </a:t>
            </a:r>
            <a:r>
              <a:rPr lang="ru-RU" dirty="0" smtClean="0"/>
              <a:t>работы</a:t>
            </a:r>
          </a:p>
          <a:p>
            <a:r>
              <a:rPr lang="ru-RU" dirty="0" smtClean="0"/>
              <a:t>Договоритесь </a:t>
            </a:r>
            <a:r>
              <a:rPr lang="ru-RU" dirty="0" smtClean="0"/>
              <a:t>о времени и месте встречи прямо сейчас!</a:t>
            </a:r>
          </a:p>
        </p:txBody>
      </p:sp>
    </p:spTree>
    <p:extLst>
      <p:ext uri="{BB962C8B-B14F-4D97-AF65-F5344CB8AC3E}">
        <p14:creationId xmlns:p14="http://schemas.microsoft.com/office/powerpoint/2010/main" val="372636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ru-RU" dirty="0" smtClean="0"/>
              <a:t>уровня домашних заданий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Обязательный минимум</a:t>
            </a:r>
          </a:p>
          <a:p>
            <a:r>
              <a:rPr lang="ru-RU" dirty="0" smtClean="0"/>
              <a:t>«Молодец»</a:t>
            </a:r>
          </a:p>
          <a:p>
            <a:r>
              <a:rPr lang="ru-RU" dirty="0" smtClean="0"/>
              <a:t>«Хардкор»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09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r>
              <a:rPr lang="ru-RU" dirty="0"/>
              <a:t> </a:t>
            </a:r>
            <a:r>
              <a:rPr lang="ru-RU" dirty="0" smtClean="0"/>
              <a:t>и вопросы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Страница автотренинга:</a:t>
            </a:r>
          </a:p>
          <a:p>
            <a:pPr lvl="1"/>
            <a:r>
              <a:rPr lang="ru-RU" dirty="0" smtClean="0"/>
              <a:t>Видеозапись </a:t>
            </a:r>
            <a:r>
              <a:rPr lang="ru-RU" dirty="0" smtClean="0"/>
              <a:t>на следующий </a:t>
            </a:r>
            <a:r>
              <a:rPr lang="ru-RU" dirty="0" smtClean="0"/>
              <a:t>день</a:t>
            </a:r>
          </a:p>
          <a:p>
            <a:pPr lvl="1"/>
            <a:r>
              <a:rPr lang="ru-RU" dirty="0" smtClean="0"/>
              <a:t>Презентация</a:t>
            </a:r>
          </a:p>
          <a:p>
            <a:pPr lvl="1"/>
            <a:r>
              <a:rPr lang="ru-RU" dirty="0" smtClean="0"/>
              <a:t>Отчет о ДЗ там же!</a:t>
            </a:r>
            <a:endParaRPr lang="ru-RU" dirty="0" smtClean="0"/>
          </a:p>
          <a:p>
            <a:r>
              <a:rPr lang="ru-RU" dirty="0" smtClean="0"/>
              <a:t>Вопросы по организации </a:t>
            </a:r>
            <a:r>
              <a:rPr lang="ru-RU" dirty="0" smtClean="0"/>
              <a:t>и оплатам Ольге на </a:t>
            </a:r>
            <a:r>
              <a:rPr lang="en-US" dirty="0" smtClean="0"/>
              <a:t>edu@cmteam.ru</a:t>
            </a:r>
            <a:endParaRPr lang="ru-RU" dirty="0" smtClean="0"/>
          </a:p>
          <a:p>
            <a:r>
              <a:rPr lang="ru-RU" dirty="0" smtClean="0"/>
              <a:t>Вопросы по курсу мне в личку </a:t>
            </a:r>
            <a:r>
              <a:rPr lang="en-US" dirty="0" smtClean="0"/>
              <a:t>vk.com/</a:t>
            </a:r>
            <a:r>
              <a:rPr lang="en-US" dirty="0" err="1" smtClean="0"/>
              <a:t>uniqorn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591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отправить ДЗ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Залейте ДЗ на файлообменник (Яндекс.Диск, </a:t>
            </a:r>
            <a:r>
              <a:rPr lang="en-US" dirty="0" err="1" smtClean="0"/>
              <a:t>Google.Drive</a:t>
            </a:r>
            <a:r>
              <a:rPr lang="en-US" dirty="0" smtClean="0"/>
              <a:t>…) </a:t>
            </a:r>
            <a:r>
              <a:rPr lang="ru-RU" dirty="0" smtClean="0"/>
              <a:t>или сделайте для файла </a:t>
            </a:r>
            <a:r>
              <a:rPr lang="ru-RU" b="1" dirty="0" smtClean="0"/>
              <a:t>общий доступ</a:t>
            </a:r>
          </a:p>
          <a:p>
            <a:r>
              <a:rPr lang="ru-RU" dirty="0" smtClean="0"/>
              <a:t>На </a:t>
            </a:r>
            <a:r>
              <a:rPr lang="ru-RU" dirty="0" smtClean="0"/>
              <a:t>почту придет </a:t>
            </a:r>
            <a:r>
              <a:rPr lang="ru-RU" dirty="0" smtClean="0"/>
              <a:t>ссылка на страницу занятия</a:t>
            </a:r>
          </a:p>
          <a:p>
            <a:r>
              <a:rPr lang="ru-RU" dirty="0" smtClean="0"/>
              <a:t>На странице под видео есть форма для </a:t>
            </a:r>
            <a:r>
              <a:rPr lang="ru-RU" dirty="0" smtClean="0"/>
              <a:t>отправки ссылки на залитый файл или файл с общим доступом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72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курса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Целевая аудитория и потребности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Идеальное предложение для клиента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Методы захвата трафика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Настройка трафика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Продающий копирайтинг писем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Запуск продаж по базе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Автоцепочки писем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Оптимизация системы </a:t>
            </a:r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mail </a:t>
            </a:r>
            <a:r>
              <a:rPr lang="ru-RU" dirty="0" smtClean="0"/>
              <a:t>маркетинга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613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Бонусы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каждом уроке разбор лучших ДЗ</a:t>
            </a:r>
          </a:p>
          <a:p>
            <a:r>
              <a:rPr lang="ru-RU" dirty="0" smtClean="0"/>
              <a:t>Кто сделает все ДЗ «Молодец»</a:t>
            </a:r>
          </a:p>
          <a:p>
            <a:pPr lvl="1"/>
            <a:r>
              <a:rPr lang="ru-RU" dirty="0" smtClean="0"/>
              <a:t>Аудит всей системы </a:t>
            </a:r>
            <a:r>
              <a:rPr lang="en-US" dirty="0" smtClean="0"/>
              <a:t>E-mail </a:t>
            </a:r>
            <a:r>
              <a:rPr lang="ru-RU" dirty="0" smtClean="0"/>
              <a:t>маркетинга</a:t>
            </a:r>
          </a:p>
          <a:p>
            <a:pPr lvl="1"/>
            <a:r>
              <a:rPr lang="ru-RU" dirty="0" smtClean="0"/>
              <a:t>Большие скидки на все курсы</a:t>
            </a:r>
          </a:p>
          <a:p>
            <a:r>
              <a:rPr lang="ru-RU" dirty="0"/>
              <a:t>Кто сделает все ДЗ </a:t>
            </a:r>
            <a:r>
              <a:rPr lang="ru-RU" dirty="0" smtClean="0"/>
              <a:t>«Хардкор»</a:t>
            </a:r>
          </a:p>
          <a:p>
            <a:pPr lvl="1"/>
            <a:r>
              <a:rPr lang="ru-RU" dirty="0" smtClean="0"/>
              <a:t>Дизайн любой страницы от </a:t>
            </a:r>
            <a:r>
              <a:rPr lang="en-US" dirty="0" smtClean="0"/>
              <a:t>Convert Monster</a:t>
            </a:r>
          </a:p>
          <a:p>
            <a:r>
              <a:rPr lang="ru-RU" dirty="0" smtClean="0"/>
              <a:t>Лучшему ученика курса</a:t>
            </a:r>
            <a:endParaRPr lang="ru-RU" dirty="0"/>
          </a:p>
          <a:p>
            <a:pPr lvl="1"/>
            <a:r>
              <a:rPr lang="ru-RU" dirty="0" smtClean="0"/>
              <a:t>Личный коучинг на 1 месяц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54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прямо сейчас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Поставьте цель на курс в обсуждении ВК</a:t>
            </a:r>
          </a:p>
          <a:p>
            <a:pPr lvl="1"/>
            <a:r>
              <a:rPr lang="ru-RU" dirty="0" smtClean="0"/>
              <a:t>Зажигающая</a:t>
            </a:r>
          </a:p>
          <a:p>
            <a:pPr lvl="1"/>
            <a:r>
              <a:rPr lang="ru-RU" dirty="0" smtClean="0"/>
              <a:t>Достижимая</a:t>
            </a:r>
          </a:p>
          <a:p>
            <a:pPr lvl="1"/>
            <a:r>
              <a:rPr lang="ru-RU" dirty="0" smtClean="0"/>
              <a:t>Измеримая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41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12371</TotalTime>
  <Words>832</Words>
  <Application>Microsoft Office PowerPoint</Application>
  <PresentationFormat>On-screen Show (4:3)</PresentationFormat>
  <Paragraphs>207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Идеальный E-mail маркетинг</vt:lpstr>
      <vt:lpstr>Задание прямо сейчас</vt:lpstr>
      <vt:lpstr>Группа для совместной работы</vt:lpstr>
      <vt:lpstr>3 уровня домашних заданий</vt:lpstr>
      <vt:lpstr>Правила и вопросы</vt:lpstr>
      <vt:lpstr>Как отправить ДЗ</vt:lpstr>
      <vt:lpstr>План курса</vt:lpstr>
      <vt:lpstr>Бонусы</vt:lpstr>
      <vt:lpstr>Задание прямо сейчас</vt:lpstr>
      <vt:lpstr>Три кита маркетинга</vt:lpstr>
      <vt:lpstr>Принцип последовательности</vt:lpstr>
      <vt:lpstr>Последовательность в Enter</vt:lpstr>
      <vt:lpstr>Последовательность в iCover</vt:lpstr>
      <vt:lpstr>Последовательность Aple-ru.ru</vt:lpstr>
      <vt:lpstr>Принцип последовательности</vt:lpstr>
      <vt:lpstr>Воронка клиентов</vt:lpstr>
      <vt:lpstr>Путь от проблемы к покупке</vt:lpstr>
      <vt:lpstr>Задание прямо сейчас</vt:lpstr>
      <vt:lpstr>Метод персонажей</vt:lpstr>
      <vt:lpstr>Идеальная модель продаж</vt:lpstr>
      <vt:lpstr>Персонажи для каминов для дачи</vt:lpstr>
      <vt:lpstr>Карта персонажей</vt:lpstr>
      <vt:lpstr>Для каждого персонажа</vt:lpstr>
      <vt:lpstr>Задание прямо сейчас</vt:lpstr>
      <vt:lpstr>Выгоды</vt:lpstr>
      <vt:lpstr>Задание прямо сейчас</vt:lpstr>
      <vt:lpstr>Задание прямо сейчас</vt:lpstr>
      <vt:lpstr>Выделение ключевых выгод</vt:lpstr>
      <vt:lpstr>Задание прямо сейчас</vt:lpstr>
      <vt:lpstr>Возражения</vt:lpstr>
      <vt:lpstr>Задание прямо сейчас</vt:lpstr>
      <vt:lpstr>Домашнее задание</vt:lpstr>
      <vt:lpstr>Задание прямо сейчас</vt:lpstr>
      <vt:lpstr>Невозможно не сделать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Посадочные страницы. Мастер-класс</dc:title>
  <dc:creator>pon</dc:creator>
  <cp:lastModifiedBy>Eugene Novikov</cp:lastModifiedBy>
  <cp:revision>105</cp:revision>
  <dcterms:created xsi:type="dcterms:W3CDTF">2013-09-06T11:40:30Z</dcterms:created>
  <dcterms:modified xsi:type="dcterms:W3CDTF">2014-10-23T16:15:16Z</dcterms:modified>
</cp:coreProperties>
</file>